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</p:sldIdLst>
  <p:sldSz cy="5143500" cx="9144000"/>
  <p:notesSz cx="6858000" cy="9144000"/>
  <p:embeddedFontLst>
    <p:embeddedFont>
      <p:font typeface="Roboto"/>
      <p:regular r:id="rId179"/>
      <p:bold r:id="rId180"/>
      <p:italic r:id="rId181"/>
      <p:boldItalic r:id="rId182"/>
    </p:embeddedFont>
    <p:embeddedFont>
      <p:font typeface="Roboto Mono"/>
      <p:regular r:id="rId183"/>
      <p:bold r:id="rId184"/>
      <p:italic r:id="rId185"/>
      <p:boldItalic r:id="rId1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186" Type="http://schemas.openxmlformats.org/officeDocument/2006/relationships/font" Target="fonts/RobotoMono-boldItalic.fntdata"/><Relationship Id="rId185" Type="http://schemas.openxmlformats.org/officeDocument/2006/relationships/font" Target="fonts/RobotoMono-italic.fntdata"/><Relationship Id="rId49" Type="http://schemas.openxmlformats.org/officeDocument/2006/relationships/slide" Target="slides/slide44.xml"/><Relationship Id="rId184" Type="http://schemas.openxmlformats.org/officeDocument/2006/relationships/font" Target="fonts/RobotoMono-bold.fntdata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font" Target="fonts/RobotoMono-regular.fntdata"/><Relationship Id="rId32" Type="http://schemas.openxmlformats.org/officeDocument/2006/relationships/slide" Target="slides/slide27.xml"/><Relationship Id="rId182" Type="http://schemas.openxmlformats.org/officeDocument/2006/relationships/font" Target="fonts/Roboto-boldItalic.fntdata"/><Relationship Id="rId35" Type="http://schemas.openxmlformats.org/officeDocument/2006/relationships/slide" Target="slides/slide30.xml"/><Relationship Id="rId181" Type="http://schemas.openxmlformats.org/officeDocument/2006/relationships/font" Target="fonts/Roboto-italic.fntdata"/><Relationship Id="rId34" Type="http://schemas.openxmlformats.org/officeDocument/2006/relationships/slide" Target="slides/slide29.xml"/><Relationship Id="rId180" Type="http://schemas.openxmlformats.org/officeDocument/2006/relationships/font" Target="fonts/Roboto-bold.fntdata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font" Target="fonts/Roboto-regular.fntdata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d0536e4b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d0536e4b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2d064da2ca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2d064da2c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2d064da2ca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2d064da2c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2d064da2ca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2d064da2ca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2d064da2ca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2d064da2ca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2d064da2ca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2d064da2ca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2d064da2ca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2d064da2ca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2d064da2c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2d064da2c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2d064da2ca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2d064da2ca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2d064da2c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2d064da2c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2d064da2ca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2d064da2ca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d0536e4bf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d0536e4b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2d064da2ca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2d064da2ca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2d064da2ca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2d064da2ca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2d064da2ca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2d064da2ca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2d064da2ca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2d064da2ca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2d064da2ca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2d064da2ca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2d064da2ca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2d064da2ca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2d064da2ca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2d064da2ca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2d064da2c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2d064da2c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2d064da2ca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2d064da2ca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2d064da2c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2d064da2c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d0536e4bf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d0536e4bf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2d064da2ca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2d064da2ca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2d064da2ca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2d064da2ca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2d064da2c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2d064da2c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2d064da2ca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2d064da2ca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2d064da2c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2d064da2c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2d064da2ca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2d064da2ca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2d064da2ca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2d064da2ca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2d064da2ca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2d064da2ca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2d064da2ca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2d064da2ca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2d064da2ca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2d064da2ca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d0536e4b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d0536e4b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2d064da2ca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2d064da2ca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2d064da2c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2d064da2c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2d064da2ca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2d064da2ca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2d064da2ca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2d064da2ca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d064da2ca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2d064da2ca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d064da2ca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d064da2ca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2d064da2ca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2d064da2ca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2d064da2ca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2d064da2ca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2d064da2c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2d064da2c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2d064da2ca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2d064da2ca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d0536e4b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d0536e4b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2d064da2ca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2d064da2ca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2d064da2ca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2d064da2ca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2d064da2ca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2d064da2ca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2d064da2ca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2d064da2ca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2d064da2ca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2d064da2ca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2d064da2ca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2d064da2ca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2d064da2ca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2d064da2ca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2d064da2ca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2d064da2ca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2d064da2ca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2d064da2ca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2d064da2ca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2d064da2ca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d0536e4bf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d0536e4b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2d064da2ca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2d064da2ca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2d064da2ca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2d064da2ca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2d064da2ca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2d064da2ca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2d064da2ca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2d064da2ca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2d064da2ca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2d064da2ca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2d064da2ca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2d064da2ca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2d064da2ca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2d064da2ca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2d064da2ca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2d064da2ca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2d064da2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2d064da2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2d064da2c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2d064da2c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d0536e4b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d0536e4b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2d064da2c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2d064da2c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2d064da2c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2d064da2c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2d064da2c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2d064da2c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2d064da2c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2d064da2c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2d064da2c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2d064da2c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2d064da2c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2d064da2c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2d064da2c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2d064da2c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2d064da2c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2d064da2c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2d064da2c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2d064da2c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2d064da2c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2d064da2c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d0536e4bf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d0536e4bf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2d064da2c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2d064da2c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2d064da2c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2d064da2c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08bec2256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08bec2256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08bec2256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08bec2256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d0536e4bf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d0536e4bf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d0536e4bf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d0536e4bf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d0536e4bf_3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d0536e4bf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d0536e4bf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d0536e4bf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d0536e4bf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d0536e4bf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d0536e4bf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d0536e4bf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d0536e4b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d0536e4b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d0536e4b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d0536e4b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d0536e4bf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d0536e4bf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d0536e4b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d0536e4b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d0536e4bf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d0536e4bf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d0536e4bf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d0536e4bf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0536e4bf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d0536e4bf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d35eff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d35eff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d0536e4bf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d0536e4bf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0536e4b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0536e4b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0536e4bf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0536e4bf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d0536e4bf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d0536e4bf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d0536e4b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d0536e4b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d0536e4bf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d0536e4b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d0536e4bf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d0536e4bf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d0536e4bf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d0536e4b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d0536e4bf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2d0536e4bf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d0536e4bf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d0536e4bf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d0536e4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d0536e4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d0536e4bf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d0536e4b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d0536e4bf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d0536e4bf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d0536e4bf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d0536e4bf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d0536e4bf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d0536e4bf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d0536e4bf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d0536e4bf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d0536e4bf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d0536e4b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d0536e4bf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d0536e4bf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d0536e4bf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2d0536e4bf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d0536e4bf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2d0536e4bf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d0536e4bf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2d0536e4bf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d0536e4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d0536e4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d0536e4bf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d0536e4bf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d0536e4bf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d0536e4bf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d0536e4bf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2d0536e4bf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d0536e4bf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2d0536e4bf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d0536e4bf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2d0536e4bf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d0536e4bf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2d0536e4bf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d0536e4bf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d0536e4bf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d0536e4bf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d0536e4bf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2d0536e4bf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2d0536e4bf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d0536e4bf_3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d0536e4bf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d0536e4b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d0536e4b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d0536e4bf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d0536e4bf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d0536e4bf_3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d0536e4bf_3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2d0536e4bf_3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2d0536e4bf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2d0536e4bf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2d0536e4bf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d0536e4bf_3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d0536e4bf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d064da2c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d064da2c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d064da2c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d064da2c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d064da2c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2d064da2c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2d064da2c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2d064da2c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d064da2c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2d064da2c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d0536e4b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d0536e4b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2d064da2c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2d064da2c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2d064da2c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2d064da2c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d064da2c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2d064da2c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d064da2c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2d064da2c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d064da2c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2d064da2c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2d064da2c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2d064da2c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d064da2c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2d064da2c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2d064da2c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2d064da2c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2d064da2c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2d064da2c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d064da2ca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d064da2c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d0536e4b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d0536e4b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d064da2ca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2d064da2ca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2d064da2c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2d064da2c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d064da2c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d064da2c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2d064da2c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2d064da2c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2d064da2ca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2d064da2ca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2d064da2ca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2d064da2ca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2d064da2c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2d064da2c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2d064da2ca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2d064da2ca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2d064da2ca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2d064da2ca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d064da2ca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2d064da2ca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d0536e4b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d0536e4b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2d064da2c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2d064da2c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2d064da2c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2d064da2c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d064da2ca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2d064da2ca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2d064da2c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2d064da2c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2d064da2ca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2d064da2ca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d064da2ca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2d064da2ca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2d064da2ca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2d064da2ca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d064da2ca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2d064da2ca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2d064da2ca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2d064da2ca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2d064da2ca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2d064da2ca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8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5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7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71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8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75.png"/><Relationship Id="rId4" Type="http://schemas.openxmlformats.org/officeDocument/2006/relationships/image" Target="../media/image6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7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6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68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7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7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6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7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8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81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8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7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7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85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86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8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90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hyperlink" Target="https://github.com/iu5git/JavaScript/issues" TargetMode="External"/><Relationship Id="rId4" Type="http://schemas.openxmlformats.org/officeDocument/2006/relationships/image" Target="../media/image76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hyperlink" Target="https://forms.gle/nQ1iqgiHAnXYkycS8" TargetMode="External"/><Relationship Id="rId4" Type="http://schemas.openxmlformats.org/officeDocument/2006/relationships/image" Target="../media/image8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5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Асинхронный JavaScript и всякие приколы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16960" l="0" r="0" t="-16960"/>
          <a:stretch/>
        </p:blipFill>
        <p:spPr>
          <a:xfrm>
            <a:off x="311712" y="265450"/>
            <a:ext cx="8073825" cy="38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JS</a:t>
            </a:r>
            <a:endParaRPr/>
          </a:p>
        </p:txBody>
      </p:sp>
      <p:sp>
        <p:nvSpPr>
          <p:cNvPr id="680" name="Google Shape;680;p113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https://frontend.tech-mail.ru/slides/s5/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4"/>
          <p:cNvSpPr txBox="1"/>
          <p:nvPr>
            <p:ph type="title"/>
          </p:nvPr>
        </p:nvSpPr>
        <p:spPr>
          <a:xfrm>
            <a:off x="1708350" y="1779300"/>
            <a:ext cx="57273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Как нам правильно организовать код?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Шаблоны MVC</a:t>
            </a:r>
            <a:endParaRPr/>
          </a:p>
        </p:txBody>
      </p:sp>
      <p:pic>
        <p:nvPicPr>
          <p:cNvPr id="691" name="Google Shape;6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503500"/>
            <a:ext cx="65532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Шаблоны MVC</a:t>
            </a:r>
            <a:endParaRPr/>
          </a:p>
        </p:txBody>
      </p:sp>
      <p:sp>
        <p:nvSpPr>
          <p:cNvPr id="697" name="Google Shape;697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</a:rPr>
              <a:t>Шаблон MVC (Модель-Вид-Контроллер или Модель-Состояние-Поведение)</a:t>
            </a:r>
            <a:r>
              <a:rPr lang="ru">
                <a:solidFill>
                  <a:schemeClr val="accent2"/>
                </a:solidFill>
              </a:rPr>
              <a:t> описывает простой способ построения структуры приложения, целью которого является </a:t>
            </a:r>
            <a:r>
              <a:rPr lang="ru">
                <a:solidFill>
                  <a:schemeClr val="dk1"/>
                </a:solidFill>
              </a:rPr>
              <a:t>отделение бизнес-логики от пользовательского интерфейса</a:t>
            </a:r>
            <a:r>
              <a:rPr lang="ru">
                <a:solidFill>
                  <a:schemeClr val="accent2"/>
                </a:solidFill>
              </a:rPr>
              <a:t>. В результате, приложение легче масштабируется, тестируется, сопровождается и, конечно же, реализуется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Шаблоны MVC</a:t>
            </a:r>
            <a:endParaRPr/>
          </a:p>
        </p:txBody>
      </p:sp>
      <p:pic>
        <p:nvPicPr>
          <p:cNvPr id="703" name="Google Shape;703;p117"/>
          <p:cNvPicPr preferRelativeResize="0"/>
          <p:nvPr/>
        </p:nvPicPr>
        <p:blipFill rotWithShape="1">
          <a:blip r:embed="rId3">
            <a:alphaModFix/>
          </a:blip>
          <a:srcRect b="14456" l="11851" r="11142" t="18982"/>
          <a:stretch/>
        </p:blipFill>
        <p:spPr>
          <a:xfrm>
            <a:off x="981075" y="1185879"/>
            <a:ext cx="7096125" cy="34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Модели</a:t>
            </a:r>
            <a:r>
              <a:rPr lang="ru" sz="3150">
                <a:solidFill>
                  <a:schemeClr val="accent2"/>
                </a:solidFill>
              </a:rPr>
              <a:t> MVC</a:t>
            </a:r>
            <a:endParaRPr/>
          </a:p>
        </p:txBody>
      </p:sp>
      <p:sp>
        <p:nvSpPr>
          <p:cNvPr id="709" name="Google Shape;709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Cодержит </a:t>
            </a:r>
            <a:r>
              <a:rPr b="1" lang="ru">
                <a:solidFill>
                  <a:schemeClr val="dk1"/>
                </a:solidFill>
              </a:rPr>
              <a:t>бизнес-логику</a:t>
            </a:r>
            <a:r>
              <a:rPr lang="ru">
                <a:solidFill>
                  <a:schemeClr val="dk1"/>
                </a:solidFill>
              </a:rPr>
              <a:t> приложения: методы для получения и обработки данных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Не взаимодействуют с напрямую пользователем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Не генерируют никакого HTML (</a:t>
            </a:r>
            <a:r>
              <a:rPr b="1" lang="ru">
                <a:solidFill>
                  <a:schemeClr val="dk1"/>
                </a:solidFill>
              </a:rPr>
              <a:t>не управляют отображением данных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Модели могут хранить в себе данные и они могут взаимодействовать с другими моделями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Представления</a:t>
            </a:r>
            <a:r>
              <a:rPr lang="ru" sz="3150">
                <a:solidFill>
                  <a:schemeClr val="accent2"/>
                </a:solidFill>
              </a:rPr>
              <a:t> MVC</a:t>
            </a:r>
            <a:endParaRPr/>
          </a:p>
        </p:txBody>
      </p:sp>
      <p:sp>
        <p:nvSpPr>
          <p:cNvPr id="715" name="Google Shape;715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Отвечают за </a:t>
            </a:r>
            <a:r>
              <a:rPr b="1" lang="ru">
                <a:solidFill>
                  <a:schemeClr val="dk1"/>
                </a:solidFill>
              </a:rPr>
              <a:t>отображение данных</a:t>
            </a:r>
            <a:r>
              <a:rPr lang="ru">
                <a:solidFill>
                  <a:schemeClr val="dk1"/>
                </a:solidFill>
              </a:rPr>
              <a:t>, содержат в себе вызовы шаблонизаторов, создание блоков и компонентов и всего такого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Получают данные от напрямую от моделей или от контроллеров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Взаимодействуют с моделями посредством контроллеров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Являются посредниками между пользователем и контроллером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Контроллеры</a:t>
            </a:r>
            <a:r>
              <a:rPr lang="ru" sz="3150">
                <a:solidFill>
                  <a:schemeClr val="accent2"/>
                </a:solidFill>
              </a:rPr>
              <a:t> MVC</a:t>
            </a:r>
            <a:endParaRPr/>
          </a:p>
        </p:txBody>
      </p:sp>
      <p:sp>
        <p:nvSpPr>
          <p:cNvPr id="721" name="Google Shape;721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Являются связующим звеном приложения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Реализуют взаимодействие между вьюхами и моделями и взаимодействие вьюх друг с другом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Должны содержать минимум бизнес-логики и быть максимально простыми в конфигурации (для возможности удобного изменения и расширения приложения)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</a:rPr>
              <a:t>Логика контроллера довольно типична и большая ее часть выносится в базовые классы</a:t>
            </a:r>
            <a:r>
              <a:rPr lang="ru">
                <a:solidFill>
                  <a:schemeClr val="dk1"/>
                </a:solidFill>
              </a:rPr>
              <a:t>, в отличие от моделей, логика которых, как правило, довольно специфична для конкретного приложения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21"/>
          <p:cNvSpPr txBox="1"/>
          <p:nvPr>
            <p:ph type="title"/>
          </p:nvPr>
        </p:nvSpPr>
        <p:spPr>
          <a:xfrm>
            <a:off x="1708350" y="2215500"/>
            <a:ext cx="57273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Собираем все вместе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Callback Hell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17713"/>
            <a:ext cx="57150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Собираем</a:t>
            </a:r>
            <a:r>
              <a:rPr lang="ru" sz="3150">
                <a:solidFill>
                  <a:schemeClr val="accent2"/>
                </a:solidFill>
              </a:rPr>
              <a:t> MVC</a:t>
            </a:r>
            <a:endParaRPr/>
          </a:p>
        </p:txBody>
      </p:sp>
      <p:sp>
        <p:nvSpPr>
          <p:cNvPr id="732" name="Google Shape;732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Создаём базовый класс </a:t>
            </a:r>
            <a:r>
              <a:rPr b="1" lang="ru">
                <a:solidFill>
                  <a:schemeClr val="dk1"/>
                </a:solidFill>
              </a:rPr>
              <a:t>View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Наследуем от него </a:t>
            </a:r>
            <a:r>
              <a:rPr b="1" lang="ru">
                <a:solidFill>
                  <a:schemeClr val="dk1"/>
                </a:solidFill>
              </a:rPr>
              <a:t>MenuView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b="1" lang="ru">
                <a:solidFill>
                  <a:schemeClr val="dk1"/>
                </a:solidFill>
              </a:rPr>
              <a:t>SignView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b="1" lang="ru">
                <a:solidFill>
                  <a:schemeClr val="dk1"/>
                </a:solidFill>
              </a:rPr>
              <a:t>ScoreboardView</a:t>
            </a:r>
            <a:r>
              <a:rPr lang="ru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Во вьюхах описываем описываем отображение определённой части приложения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Содержимое </a:t>
            </a:r>
            <a:r>
              <a:rPr b="1" lang="ru">
                <a:solidFill>
                  <a:schemeClr val="dk1"/>
                </a:solidFill>
              </a:rPr>
              <a:t>View</a:t>
            </a:r>
            <a:r>
              <a:rPr lang="ru">
                <a:solidFill>
                  <a:schemeClr val="dk1"/>
                </a:solidFill>
              </a:rPr>
              <a:t> генерируется с помощью шаблонизатора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Далее на основе уже имеющейся разметки создаются блоки и компоненты, либо они генерируются динамически на каком-то этапе жизненного цикла приложения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Каждый момент времени активна только одна </a:t>
            </a:r>
            <a:r>
              <a:rPr b="1" lang="ru">
                <a:solidFill>
                  <a:schemeClr val="dk1"/>
                </a:solidFill>
              </a:rPr>
              <a:t>View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Собираем MVC</a:t>
            </a:r>
            <a:endParaRPr/>
          </a:p>
        </p:txBody>
      </p:sp>
      <p:sp>
        <p:nvSpPr>
          <p:cNvPr id="738" name="Google Shape;738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У нас уже имеются сервисы и модули, которые выполняют роли моделей в нашем приложении и описывают бизнес-логику работы с данными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Настраиваем взаимодействие между частями приложения посредством контроллеров (например, медиатора)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Во время работы приложения управление передаётся между разными </a:t>
            </a:r>
            <a:r>
              <a:rPr b="1" lang="ru">
                <a:solidFill>
                  <a:schemeClr val="dk1"/>
                </a:solidFill>
              </a:rPr>
              <a:t>View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Стараемся уменьшить связность приложения, отделив модели и представления друг от друга (проведя правильную декомпозицию)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Итоги</a:t>
            </a:r>
            <a:r>
              <a:rPr lang="ru" sz="3150">
                <a:solidFill>
                  <a:schemeClr val="accent2"/>
                </a:solidFill>
              </a:rPr>
              <a:t> MVC</a:t>
            </a:r>
            <a:endParaRPr/>
          </a:p>
        </p:txBody>
      </p:sp>
      <p:sp>
        <p:nvSpPr>
          <p:cNvPr id="744" name="Google Shape;744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Пример: заполнение формы и отправка на сервер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Controller и Model находятся на бэкенде, серверная шаблонизация 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Проблемы: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Не подходит для SPA и активного ajax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Шаблоны MVP</a:t>
            </a:r>
            <a:endParaRPr/>
          </a:p>
        </p:txBody>
      </p:sp>
      <p:pic>
        <p:nvPicPr>
          <p:cNvPr id="750" name="Google Shape;750;p125"/>
          <p:cNvPicPr preferRelativeResize="0"/>
          <p:nvPr/>
        </p:nvPicPr>
        <p:blipFill rotWithShape="1">
          <a:blip r:embed="rId3">
            <a:alphaModFix/>
          </a:blip>
          <a:srcRect b="18947" l="17875" r="10450" t="16735"/>
          <a:stretch/>
        </p:blipFill>
        <p:spPr>
          <a:xfrm>
            <a:off x="1072463" y="1085850"/>
            <a:ext cx="69990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Итоги MVP</a:t>
            </a:r>
            <a:endParaRPr/>
          </a:p>
        </p:txBody>
      </p:sp>
      <p:sp>
        <p:nvSpPr>
          <p:cNvPr id="756" name="Google Shape;756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Пример: заполнение формы и отправка на сервер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Model может быть на бекенде или клиенте, Controller и View на клиенте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Проблемы: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Не подходит для SPA и активного ajax (проблемы нет)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Пример</a:t>
            </a:r>
            <a:r>
              <a:rPr lang="ru" sz="3150">
                <a:solidFill>
                  <a:schemeClr val="accent2"/>
                </a:solidFill>
              </a:rPr>
              <a:t> MVC/MVP</a:t>
            </a:r>
            <a:endParaRPr/>
          </a:p>
        </p:txBody>
      </p:sp>
      <p:pic>
        <p:nvPicPr>
          <p:cNvPr id="762" name="Google Shape;762;p127"/>
          <p:cNvPicPr preferRelativeResize="0"/>
          <p:nvPr/>
        </p:nvPicPr>
        <p:blipFill rotWithShape="1">
          <a:blip r:embed="rId3">
            <a:alphaModFix/>
          </a:blip>
          <a:srcRect b="17944" l="8834" r="8826" t="25465"/>
          <a:stretch/>
        </p:blipFill>
        <p:spPr>
          <a:xfrm>
            <a:off x="826250" y="1341575"/>
            <a:ext cx="7491501" cy="28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28"/>
          <p:cNvSpPr txBox="1"/>
          <p:nvPr>
            <p:ph type="title"/>
          </p:nvPr>
        </p:nvSpPr>
        <p:spPr>
          <a:xfrm>
            <a:off x="2571150" y="1844550"/>
            <a:ext cx="4001700" cy="14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MVP решает все проблемы ?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95400"/>
            <a:ext cx="6096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Неа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Flux</a:t>
            </a:r>
            <a:endParaRPr/>
          </a:p>
        </p:txBody>
      </p:sp>
      <p:sp>
        <p:nvSpPr>
          <p:cNvPr id="779" name="Google Shape;779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4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Flux-архитектура</a:t>
            </a:r>
            <a:r>
              <a:rPr lang="ru">
                <a:solidFill>
                  <a:schemeClr val="dk1"/>
                </a:solidFill>
              </a:rPr>
              <a:t> — архитектурный подход или набор шаблонов программирования для построения пользовательского интерфейса веб-приложений, сочетающийся с реактивным программированием и построенный на однонаправленных потоках данных.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</a:rPr>
              <a:t>Основной отличительной особенностью Flux является односторонняя направленность передачи данных между компонентами Flux-архитектуры. Архитектура накладывает ограничения на поток данных, в частности, исключая возможность обновления состояния компонентов самими собой. Такой подход делает поток данных предсказуемым и позволяет легче проследить причины возможных ошибок в программном обеспечении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Flux (основные понятия)</a:t>
            </a:r>
            <a:endParaRPr/>
          </a:p>
        </p:txBody>
      </p:sp>
      <p:sp>
        <p:nvSpPr>
          <p:cNvPr id="785" name="Google Shape;785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</a:rPr>
              <a:t>Actions</a:t>
            </a:r>
            <a:r>
              <a:rPr lang="ru">
                <a:solidFill>
                  <a:schemeClr val="accent2"/>
                </a:solidFill>
              </a:rPr>
              <a:t> (действия) - событие (объект), который совершил пользователь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</a:rPr>
              <a:t>Dispatcher</a:t>
            </a:r>
            <a:r>
              <a:rPr lang="ru">
                <a:solidFill>
                  <a:schemeClr val="accent2"/>
                </a:solidFill>
              </a:rPr>
              <a:t> (диспетчер) - передает действие хранилищу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</a:rPr>
              <a:t>Stores</a:t>
            </a:r>
            <a:r>
              <a:rPr lang="ru">
                <a:solidFill>
                  <a:schemeClr val="accent2"/>
                </a:solidFill>
              </a:rPr>
              <a:t> (хранилища) - хранит данные пользователя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</a:rPr>
              <a:t>Views</a:t>
            </a:r>
            <a:r>
              <a:rPr lang="ru">
                <a:solidFill>
                  <a:schemeClr val="accent2"/>
                </a:solidFill>
              </a:rPr>
              <a:t> (представления) - показывает данные пользователю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можно победить?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Flux</a:t>
            </a:r>
            <a:endParaRPr/>
          </a:p>
        </p:txBody>
      </p:sp>
      <p:pic>
        <p:nvPicPr>
          <p:cNvPr id="791" name="Google Shape;791;p132"/>
          <p:cNvPicPr preferRelativeResize="0"/>
          <p:nvPr/>
        </p:nvPicPr>
        <p:blipFill rotWithShape="1">
          <a:blip r:embed="rId3">
            <a:alphaModFix/>
          </a:blip>
          <a:srcRect b="13209" l="6177" r="6440" t="23221"/>
          <a:stretch/>
        </p:blipFill>
        <p:spPr>
          <a:xfrm>
            <a:off x="965013" y="1390650"/>
            <a:ext cx="7213974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Пример Flux</a:t>
            </a:r>
            <a:endParaRPr/>
          </a:p>
        </p:txBody>
      </p:sp>
      <p:pic>
        <p:nvPicPr>
          <p:cNvPr id="797" name="Google Shape;797;p133"/>
          <p:cNvPicPr preferRelativeResize="0"/>
          <p:nvPr/>
        </p:nvPicPr>
        <p:blipFill rotWithShape="1">
          <a:blip r:embed="rId3">
            <a:alphaModFix/>
          </a:blip>
          <a:srcRect b="9722" l="4628" r="4619" t="21226"/>
          <a:stretch/>
        </p:blipFill>
        <p:spPr>
          <a:xfrm>
            <a:off x="734238" y="1219200"/>
            <a:ext cx="7675524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Роутинг</a:t>
            </a:r>
            <a:endParaRPr/>
          </a:p>
        </p:txBody>
      </p:sp>
      <p:sp>
        <p:nvSpPr>
          <p:cNvPr id="803" name="Google Shape;803;p134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https://frontend.tech-mail.ru/slides/s5/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35"/>
          <p:cNvPicPr preferRelativeResize="0"/>
          <p:nvPr/>
        </p:nvPicPr>
        <p:blipFill rotWithShape="1">
          <a:blip r:embed="rId3">
            <a:alphaModFix/>
          </a:blip>
          <a:srcRect b="4924" l="0" r="0" t="0"/>
          <a:stretch/>
        </p:blipFill>
        <p:spPr>
          <a:xfrm>
            <a:off x="1143000" y="228600"/>
            <a:ext cx="6451599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Вернемся назад</a:t>
            </a:r>
            <a:endParaRPr/>
          </a:p>
        </p:txBody>
      </p:sp>
      <p:pic>
        <p:nvPicPr>
          <p:cNvPr id="814" name="Google Shape;81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88" y="1455875"/>
            <a:ext cx="57626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7"/>
          <p:cNvSpPr txBox="1"/>
          <p:nvPr>
            <p:ph type="title"/>
          </p:nvPr>
        </p:nvSpPr>
        <p:spPr>
          <a:xfrm>
            <a:off x="2571150" y="1844550"/>
            <a:ext cx="4001700" cy="14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Вспоминаем про медиатор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Роутер</a:t>
            </a:r>
            <a:endParaRPr/>
          </a:p>
        </p:txBody>
      </p:sp>
      <p:pic>
        <p:nvPicPr>
          <p:cNvPr id="825" name="Google Shape;82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25" y="1398725"/>
            <a:ext cx="72961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Что такое роутинг?</a:t>
            </a:r>
            <a:endParaRPr/>
          </a:p>
        </p:txBody>
      </p:sp>
      <p:sp>
        <p:nvSpPr>
          <p:cNvPr id="831" name="Google Shape;831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4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сервере </a:t>
            </a:r>
            <a:r>
              <a:rPr b="1" lang="ru">
                <a:solidFill>
                  <a:schemeClr val="dk1"/>
                </a:solidFill>
              </a:rPr>
              <a:t>роутинг</a:t>
            </a:r>
            <a:r>
              <a:rPr lang="ru">
                <a:solidFill>
                  <a:schemeClr val="dk1"/>
                </a:solidFill>
              </a:rPr>
              <a:t> — это процесс определения маршрута внутри приложения в зависимости от запроса. Проще говоря, это поиск контроллера по запрошенному URL и выполнение соответствующих действий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клиенте роутинг позволяет установить соответствие между состоянием приложения и </a:t>
            </a:r>
            <a:r>
              <a:rPr b="1" lang="ru">
                <a:solidFill>
                  <a:schemeClr val="dk1"/>
                </a:solidFill>
              </a:rPr>
              <a:t>View</a:t>
            </a:r>
            <a:r>
              <a:rPr lang="ru">
                <a:solidFill>
                  <a:schemeClr val="dk1"/>
                </a:solidFill>
              </a:rPr>
              <a:t>, которая будет отображаться. Таким образом, роутинг — это вариант реализации паттерна "Медиатор" для MV* архитектуры приложений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</a:rPr>
              <a:t>Кроме этого, роутеры решают ещё одну очень важную задачу. Они позволяют эмулировать </a:t>
            </a:r>
            <a:r>
              <a:rPr b="1" lang="ru">
                <a:solidFill>
                  <a:schemeClr val="dk1"/>
                </a:solidFill>
              </a:rPr>
              <a:t>историю переходов</a:t>
            </a:r>
            <a:r>
              <a:rPr lang="ru">
                <a:solidFill>
                  <a:schemeClr val="dk1"/>
                </a:solidFill>
              </a:rPr>
              <a:t> в SPA-приложениях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Что такое роутинг?</a:t>
            </a:r>
            <a:endParaRPr/>
          </a:p>
        </p:txBody>
      </p:sp>
      <p:sp>
        <p:nvSpPr>
          <p:cNvPr id="837" name="Google Shape;837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</a:rPr>
              <a:t>Таким образом взаимодействие и переключение между </a:t>
            </a:r>
            <a:r>
              <a:rPr b="1" lang="ru">
                <a:solidFill>
                  <a:schemeClr val="accent2"/>
                </a:solidFill>
              </a:rPr>
              <a:t>View</a:t>
            </a:r>
            <a:r>
              <a:rPr lang="ru">
                <a:solidFill>
                  <a:schemeClr val="accent2"/>
                </a:solidFill>
              </a:rPr>
              <a:t> происходит посредством роутера, а сами </a:t>
            </a:r>
            <a:r>
              <a:rPr b="1" lang="ru">
                <a:solidFill>
                  <a:schemeClr val="accent2"/>
                </a:solidFill>
              </a:rPr>
              <a:t>View</a:t>
            </a:r>
            <a:r>
              <a:rPr lang="ru">
                <a:solidFill>
                  <a:schemeClr val="accent2"/>
                </a:solidFill>
              </a:rPr>
              <a:t> друг о друге ничего не знают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38" name="Google Shape;83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2085975"/>
            <a:ext cx="7143750" cy="25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History API</a:t>
            </a:r>
            <a:endParaRPr/>
          </a:p>
        </p:txBody>
      </p:sp>
      <p:sp>
        <p:nvSpPr>
          <p:cNvPr id="844" name="Google Shape;844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accent2"/>
                </a:solidFill>
              </a:rPr>
              <a:t>History API</a:t>
            </a:r>
            <a:r>
              <a:rPr lang="ru">
                <a:solidFill>
                  <a:schemeClr val="accent2"/>
                </a:solidFill>
              </a:rPr>
              <a:t> — браузерное API, позволяет манипулировать историей браузера </a:t>
            </a:r>
            <a:r>
              <a:rPr lang="ru">
                <a:solidFill>
                  <a:schemeClr val="dk1"/>
                </a:solidFill>
              </a:rPr>
              <a:t>в пределах сессии</a:t>
            </a:r>
            <a:r>
              <a:rPr lang="ru">
                <a:solidFill>
                  <a:schemeClr val="accent2"/>
                </a:solidFill>
              </a:rPr>
              <a:t> , а именно историей о посещённых страницах в пределах вкладки или фрейма, загруженного внутри страницы. Позволяет перемещаться по истории переходов, а так же управлять </a:t>
            </a:r>
            <a:r>
              <a:rPr lang="ru">
                <a:solidFill>
                  <a:schemeClr val="dk1"/>
                </a:solidFill>
              </a:rPr>
              <a:t>содержимым адресной строки браузера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459" y="0"/>
            <a:ext cx="63130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History API</a:t>
            </a:r>
            <a:endParaRPr/>
          </a:p>
        </p:txBody>
      </p:sp>
      <p:pic>
        <p:nvPicPr>
          <p:cNvPr id="850" name="Google Shape;85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37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History API</a:t>
            </a:r>
            <a:endParaRPr/>
          </a:p>
        </p:txBody>
      </p:sp>
      <p:pic>
        <p:nvPicPr>
          <p:cNvPr id="856" name="Google Shape;85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3000"/>
            <a:ext cx="8839203" cy="298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Что такое роутинг?</a:t>
            </a:r>
            <a:endParaRPr/>
          </a:p>
        </p:txBody>
      </p:sp>
      <p:pic>
        <p:nvPicPr>
          <p:cNvPr id="862" name="Google Shape;86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23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Что такое роутинг?</a:t>
            </a:r>
            <a:endParaRPr/>
          </a:p>
        </p:txBody>
      </p:sp>
      <p:pic>
        <p:nvPicPr>
          <p:cNvPr id="868" name="Google Shape;86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9250"/>
            <a:ext cx="8839200" cy="226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CSS</a:t>
            </a:r>
            <a:endParaRPr/>
          </a:p>
        </p:txBody>
      </p:sp>
      <p:sp>
        <p:nvSpPr>
          <p:cNvPr id="874" name="Google Shape;874;p146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https://frontend.tech-mail.ru/slides/s5/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75" y="152400"/>
            <a:ext cx="63734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 стили попадают на страницу</a:t>
            </a:r>
            <a:endParaRPr/>
          </a:p>
        </p:txBody>
      </p:sp>
      <p:sp>
        <p:nvSpPr>
          <p:cNvPr id="885" name="Google Shape;885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Браузерные стили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link rel=”stylesheet”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тег style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атрибут style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Люблю CSS</a:t>
            </a:r>
            <a:endParaRPr/>
          </a:p>
        </p:txBody>
      </p:sp>
      <p:pic>
        <p:nvPicPr>
          <p:cNvPr id="891" name="Google Shape;89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9201"/>
            <a:ext cx="7917725" cy="31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Какие могут быть проблемы?</a:t>
            </a:r>
            <a:endParaRPr/>
          </a:p>
        </p:txBody>
      </p:sp>
      <p:sp>
        <p:nvSpPr>
          <p:cNvPr id="897" name="Google Shape;897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Задача: один и тот же компонент должен выглядеть по-разному в зависимости от страницы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8" name="Google Shape;89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756775"/>
            <a:ext cx="6188075" cy="18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2009774"/>
            <a:ext cx="7909300" cy="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Какие могут быть проблемы?</a:t>
            </a:r>
            <a:endParaRPr/>
          </a:p>
        </p:txBody>
      </p:sp>
      <p:sp>
        <p:nvSpPr>
          <p:cNvPr id="905" name="Google Shape;905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Задача: найти элемент на странице "в слепую"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Проблема: сильная связанность со структурой документа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906" name="Google Shape;90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25" y="2466975"/>
            <a:ext cx="7038400" cy="1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Еще одна проблема…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Какие могут быть проблемы?</a:t>
            </a:r>
            <a:endParaRPr/>
          </a:p>
        </p:txBody>
      </p:sp>
      <p:sp>
        <p:nvSpPr>
          <p:cNvPr id="912" name="Google Shape;912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Задача: сделать стили более понятными для всех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</a:rPr>
              <a:t>Проблема: пересечение имён с внешними библиотеками или даже внутри собственного проекта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913" name="Google Shape;91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571750"/>
            <a:ext cx="5324475" cy="23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Какие могут быть проблемы?</a:t>
            </a:r>
            <a:endParaRPr/>
          </a:p>
        </p:txBody>
      </p:sp>
      <p:pic>
        <p:nvPicPr>
          <p:cNvPr id="919" name="Google Shape;91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5" y="1093925"/>
            <a:ext cx="46355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Признаки хорошей архитектуры</a:t>
            </a:r>
            <a:endParaRPr/>
          </a:p>
        </p:txBody>
      </p:sp>
      <p:sp>
        <p:nvSpPr>
          <p:cNvPr id="925" name="Google Shape;925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</a:rPr>
              <a:t>Предсказуемость</a:t>
            </a:r>
            <a:r>
              <a:rPr lang="ru">
                <a:solidFill>
                  <a:schemeClr val="accent2"/>
                </a:solidFill>
              </a:rPr>
              <a:t> — изменение текущих стилей не ломает проект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</a:rPr>
              <a:t>Масштабируемость</a:t>
            </a:r>
            <a:r>
              <a:rPr lang="ru">
                <a:solidFill>
                  <a:schemeClr val="accent2"/>
                </a:solidFill>
              </a:rPr>
              <a:t> — добавление новых стилей не ломает проект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</a:rPr>
              <a:t>Поддержка</a:t>
            </a:r>
            <a:r>
              <a:rPr lang="ru">
                <a:solidFill>
                  <a:schemeClr val="accent2"/>
                </a:solidFill>
              </a:rPr>
              <a:t> — все в команде понимают, как писать стили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accent2"/>
                </a:solidFill>
              </a:rPr>
              <a:t>Повторное использование</a:t>
            </a:r>
            <a:r>
              <a:rPr lang="ru">
                <a:solidFill>
                  <a:schemeClr val="accent2"/>
                </a:solidFill>
              </a:rPr>
              <a:t> — DRY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5"/>
          <p:cNvSpPr txBox="1"/>
          <p:nvPr>
            <p:ph type="title"/>
          </p:nvPr>
        </p:nvSpPr>
        <p:spPr>
          <a:xfrm>
            <a:off x="3466800" y="2179500"/>
            <a:ext cx="22104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OOCSS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Объектно-ориентированный CSS</a:t>
            </a:r>
            <a:endParaRPr/>
          </a:p>
        </p:txBody>
      </p:sp>
      <p:sp>
        <p:nvSpPr>
          <p:cNvPr id="936" name="Google Shape;936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</a:rPr>
              <a:t>Разделение структуры и оформления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Если есть общие стили оформления, то выносим их в отдельный класс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</a:rPr>
              <a:t>Зачем?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</a:rPr>
              <a:t>При изменении цветовой палитры правим в одном месте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Объектно-ориентированный CSS</a:t>
            </a:r>
            <a:endParaRPr/>
          </a:p>
        </p:txBody>
      </p:sp>
      <p:sp>
        <p:nvSpPr>
          <p:cNvPr id="942" name="Google Shape;942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Разделение контейнера и содержимого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Принцип: внешний вид элемента не зависит от того, где он расположен.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Вместо </a:t>
            </a:r>
            <a:r>
              <a:rPr b="1" lang="ru">
                <a:solidFill>
                  <a:schemeClr val="dk1"/>
                </a:solidFill>
              </a:rPr>
              <a:t>.my-element button</a:t>
            </a:r>
            <a:r>
              <a:rPr lang="ru">
                <a:solidFill>
                  <a:schemeClr val="dk1"/>
                </a:solidFill>
              </a:rPr>
              <a:t> создаем отдельный стиль </a:t>
            </a:r>
            <a:r>
              <a:rPr b="1" lang="ru">
                <a:solidFill>
                  <a:schemeClr val="dk1"/>
                </a:solidFill>
              </a:rPr>
              <a:t>.control</a:t>
            </a:r>
            <a:r>
              <a:rPr lang="ru">
                <a:solidFill>
                  <a:schemeClr val="dk1"/>
                </a:solidFill>
              </a:rPr>
              <a:t> для конкретного случая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Зачем?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Все </a:t>
            </a:r>
            <a:r>
              <a:rPr b="1" lang="ru">
                <a:solidFill>
                  <a:schemeClr val="dk1"/>
                </a:solidFill>
              </a:rPr>
              <a:t>button</a:t>
            </a:r>
            <a:r>
              <a:rPr lang="ru">
                <a:solidFill>
                  <a:schemeClr val="dk1"/>
                </a:solidFill>
              </a:rPr>
              <a:t> будут выглядеть одинаково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 любому элементу можно добавить класс </a:t>
            </a:r>
            <a:r>
              <a:rPr b="1" lang="ru">
                <a:solidFill>
                  <a:schemeClr val="dk1"/>
                </a:solidFill>
              </a:rPr>
              <a:t>.control</a:t>
            </a:r>
            <a:r>
              <a:rPr lang="ru">
                <a:solidFill>
                  <a:schemeClr val="dk1"/>
                </a:solidFill>
              </a:rPr>
              <a:t>. Работает как mixin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ru">
                <a:solidFill>
                  <a:schemeClr val="dk1"/>
                </a:solidFill>
              </a:rPr>
              <a:t>.my-element button</a:t>
            </a:r>
            <a:r>
              <a:rPr lang="ru">
                <a:solidFill>
                  <a:schemeClr val="dk1"/>
                </a:solidFill>
              </a:rPr>
              <a:t> не нужно переопределять, если передумали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8"/>
          <p:cNvSpPr txBox="1"/>
          <p:nvPr>
            <p:ph type="title"/>
          </p:nvPr>
        </p:nvSpPr>
        <p:spPr>
          <a:xfrm>
            <a:off x="3295500" y="2179500"/>
            <a:ext cx="25530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SMACSS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Масштабируемая и модульная архитектура</a:t>
            </a:r>
            <a:r>
              <a:rPr lang="ru" sz="3150">
                <a:solidFill>
                  <a:schemeClr val="accent2"/>
                </a:solidFill>
              </a:rPr>
              <a:t> CSS</a:t>
            </a:r>
            <a:endParaRPr/>
          </a:p>
        </p:txBody>
      </p:sp>
      <p:pic>
        <p:nvPicPr>
          <p:cNvPr id="953" name="Google Shape;95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Выводы</a:t>
            </a:r>
            <a:endParaRPr/>
          </a:p>
        </p:txBody>
      </p:sp>
      <p:sp>
        <p:nvSpPr>
          <p:cNvPr id="959" name="Google Shape;959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Избавляемся от каскадирования!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Придумываем слои: компонент -&gt; приложение -&gt; глобальные стили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Держим стили внутри своего слоя: </a:t>
            </a:r>
            <a:r>
              <a:rPr b="1" lang="ru">
                <a:solidFill>
                  <a:schemeClr val="dk1"/>
                </a:solidFill>
              </a:rPr>
              <a:t>button.html</a:t>
            </a:r>
            <a:r>
              <a:rPr lang="ru">
                <a:solidFill>
                  <a:schemeClr val="dk1"/>
                </a:solidFill>
              </a:rPr>
              <a:t> + </a:t>
            </a:r>
            <a:r>
              <a:rPr b="1" lang="ru">
                <a:solidFill>
                  <a:schemeClr val="dk1"/>
                </a:solidFill>
              </a:rPr>
              <a:t>button.css</a:t>
            </a:r>
            <a:r>
              <a:rPr lang="ru">
                <a:solidFill>
                  <a:schemeClr val="dk1"/>
                </a:solidFill>
              </a:rPr>
              <a:t> + </a:t>
            </a:r>
            <a:r>
              <a:rPr b="1" lang="ru">
                <a:solidFill>
                  <a:schemeClr val="dk1"/>
                </a:solidFill>
              </a:rPr>
              <a:t>button.js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Расширяем компоненты через глобальные mixin-классы: </a:t>
            </a:r>
            <a:r>
              <a:rPr b="1" lang="ru">
                <a:solidFill>
                  <a:schemeClr val="dk1"/>
                </a:solidFill>
              </a:rPr>
              <a:t>.animated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b="1" lang="ru">
                <a:solidFill>
                  <a:schemeClr val="dk1"/>
                </a:solidFill>
              </a:rPr>
              <a:t>.themed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b="1" lang="ru">
                <a:solidFill>
                  <a:schemeClr val="dk1"/>
                </a:solidFill>
              </a:rPr>
              <a:t>.hidden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b="1" lang="ru">
                <a:solidFill>
                  <a:schemeClr val="dk1"/>
                </a:solidFill>
              </a:rPr>
              <a:t>.row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Проблемы: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Коллизия стилей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61"/>
          <p:cNvSpPr txBox="1"/>
          <p:nvPr>
            <p:ph type="title"/>
          </p:nvPr>
        </p:nvSpPr>
        <p:spPr>
          <a:xfrm>
            <a:off x="3226500" y="2179500"/>
            <a:ext cx="26910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CSS-in-JS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9769"/>
            <a:ext cx="9144000" cy="436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CSS через JS</a:t>
            </a:r>
            <a:endParaRPr/>
          </a:p>
        </p:txBody>
      </p:sp>
      <p:sp>
        <p:nvSpPr>
          <p:cNvPr id="970" name="Google Shape;970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Идея: представить стили через объект, записывать их в тег style, когда посчитаем нужным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Но зачем???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CSS гибкий, JS ещё гибче — можем делать всё, что захотим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Темизация страницы в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runtime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Уменьшение размера загружаемых стилей =&gt; ускорение первого рендера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Не кешируется :(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63"/>
          <p:cNvSpPr txBox="1"/>
          <p:nvPr>
            <p:ph type="title"/>
          </p:nvPr>
        </p:nvSpPr>
        <p:spPr>
          <a:xfrm>
            <a:off x="2700300" y="2179500"/>
            <a:ext cx="37434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CSS Modules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CSS Modules (использование)</a:t>
            </a:r>
            <a:endParaRPr/>
          </a:p>
        </p:txBody>
      </p:sp>
      <p:pic>
        <p:nvPicPr>
          <p:cNvPr id="981" name="Google Shape;98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863" y="1162050"/>
            <a:ext cx="4142274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CSS Modules (использование)</a:t>
            </a:r>
            <a:endParaRPr/>
          </a:p>
        </p:txBody>
      </p:sp>
      <p:pic>
        <p:nvPicPr>
          <p:cNvPr id="987" name="Google Shape;98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421948"/>
            <a:ext cx="7543801" cy="27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CSS Modules (использование)</a:t>
            </a:r>
            <a:endParaRPr/>
          </a:p>
        </p:txBody>
      </p:sp>
      <p:pic>
        <p:nvPicPr>
          <p:cNvPr id="993" name="Google Shape;99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170125"/>
            <a:ext cx="85447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67"/>
          <p:cNvSpPr txBox="1"/>
          <p:nvPr>
            <p:ph type="title"/>
          </p:nvPr>
        </p:nvSpPr>
        <p:spPr>
          <a:xfrm>
            <a:off x="3869550" y="2179500"/>
            <a:ext cx="14049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>
                <a:solidFill>
                  <a:schemeClr val="accent2"/>
                </a:solidFill>
              </a:rPr>
              <a:t>JSS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JSS</a:t>
            </a:r>
            <a:r>
              <a:rPr lang="ru" sz="3150">
                <a:solidFill>
                  <a:schemeClr val="accent2"/>
                </a:solidFill>
              </a:rPr>
              <a:t> (использование)</a:t>
            </a:r>
            <a:endParaRPr/>
          </a:p>
        </p:txBody>
      </p:sp>
      <p:pic>
        <p:nvPicPr>
          <p:cNvPr id="1004" name="Google Shape;1004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563" y="1141550"/>
            <a:ext cx="61868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JSS (использование)</a:t>
            </a:r>
            <a:endParaRPr/>
          </a:p>
        </p:txBody>
      </p:sp>
      <p:pic>
        <p:nvPicPr>
          <p:cNvPr id="1010" name="Google Shape;1010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76450"/>
            <a:ext cx="8258175" cy="32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Хранение данных</a:t>
            </a:r>
            <a:endParaRPr/>
          </a:p>
        </p:txBody>
      </p:sp>
      <p:sp>
        <p:nvSpPr>
          <p:cNvPr id="1016" name="Google Shape;1016;p170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https://learn.javascript.ru/data-storage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хранить данные?</a:t>
            </a:r>
            <a:endParaRPr/>
          </a:p>
        </p:txBody>
      </p:sp>
      <p:sp>
        <p:nvSpPr>
          <p:cNvPr id="1022" name="Google Shape;1022;p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Кеш браузера - сохраняет только ответы на запросы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Cookies - подходит для хранения сессий, имеет маленький размер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 Storage API - механизм хранения key/value значений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WebSQL/IndexedDB - база данных в браузере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устала…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Storage API</a:t>
            </a:r>
            <a:endParaRPr/>
          </a:p>
        </p:txBody>
      </p:sp>
      <p:sp>
        <p:nvSpPr>
          <p:cNvPr id="1028" name="Google Shape;1028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 Storage API</a:t>
            </a:r>
            <a:r>
              <a:rPr i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механизм для сохранения key/value значений с возможностью программного управления данными. Предоставляет два host объекта в браузере пользователя </a:t>
            </a: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 возможностью персистентного сохранения данных (до 10 MB на origin)</a:t>
            </a:r>
            <a:endParaRPr b="1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window.sessionStorage - сохраняет данные пока открыт браузер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window.localStorage - сохраняет данные навсегда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Storage API (методы)</a:t>
            </a:r>
            <a:endParaRPr/>
          </a:p>
        </p:txBody>
      </p:sp>
      <p:sp>
        <p:nvSpPr>
          <p:cNvPr id="1034" name="Google Shape;1034;p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setItem(key, value) - сохранить пару ключ/значение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getItem(key) - получить данные по ключу key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removeItem(key) - удалить данные с ключом key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clear() - удалить все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key(index) - получить на заданной позиции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length - количество элементов в хранилище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LocalStorage (пример)</a:t>
            </a:r>
            <a:endParaRPr/>
          </a:p>
        </p:txBody>
      </p:sp>
      <p:pic>
        <p:nvPicPr>
          <p:cNvPr id="1040" name="Google Shape;1040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9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LocalStorage (JSON)</a:t>
            </a:r>
            <a:endParaRPr/>
          </a:p>
        </p:txBody>
      </p:sp>
      <p:pic>
        <p:nvPicPr>
          <p:cNvPr id="1046" name="Google Shape;1046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579700"/>
            <a:ext cx="8839201" cy="2062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LocalStorage (JSON)</a:t>
            </a:r>
            <a:endParaRPr/>
          </a:p>
        </p:txBody>
      </p:sp>
      <p:pic>
        <p:nvPicPr>
          <p:cNvPr id="1052" name="Google Shape;1052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02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SessionStorage</a:t>
            </a:r>
            <a:r>
              <a:rPr lang="ru"/>
              <a:t> (пример)</a:t>
            </a:r>
            <a:endParaRPr/>
          </a:p>
        </p:txBody>
      </p:sp>
      <p:pic>
        <p:nvPicPr>
          <p:cNvPr id="1058" name="Google Shape;105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98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Storage API</a:t>
            </a:r>
            <a:r>
              <a:rPr lang="ru"/>
              <a:t> (событие)</a:t>
            </a:r>
            <a:endParaRPr/>
          </a:p>
        </p:txBody>
      </p:sp>
      <p:sp>
        <p:nvSpPr>
          <p:cNvPr id="1064" name="Google Shape;1064;p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Когда обновляются данные в localStorage или sessionStorage, генерируются событие storage со следующими свойствами: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 - ключ, который обновился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oldValue - старое значение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newValue - новое значение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url - url страницы, где произошло обновление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storageArea - объект localStorage или sessionStorage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Storage API (событие)</a:t>
            </a:r>
            <a:endParaRPr/>
          </a:p>
        </p:txBody>
      </p:sp>
      <p:pic>
        <p:nvPicPr>
          <p:cNvPr id="1070" name="Google Shape;107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575"/>
            <a:ext cx="8839200" cy="251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IndexedDB</a:t>
            </a:r>
            <a:endParaRPr/>
          </a:p>
        </p:txBody>
      </p:sp>
      <p:sp>
        <p:nvSpPr>
          <p:cNvPr id="1076" name="Google Shape;1076;p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IndexedDB — низкоуровневое API для клиентского хранилища большого объема структурированных данных, включая файлы/blobs. Эти API используют индексы для обеспечения высоко-производительного поиска данных. Максимальный размер сохраняемых данных — 50 MB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хранит практически любые значения по ключам, несколько типов ключей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поддержка транзакций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поддерживает запросы в диапазоне ключей и индексы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IndexedDB (пример)</a:t>
            </a:r>
            <a:endParaRPr/>
          </a:p>
        </p:txBody>
      </p:sp>
      <p:pic>
        <p:nvPicPr>
          <p:cNvPr id="1082" name="Google Shape;108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84400"/>
            <a:ext cx="8086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Future/Promise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WebSQL</a:t>
            </a:r>
            <a:endParaRPr/>
          </a:p>
        </p:txBody>
      </p:sp>
      <p:sp>
        <p:nvSpPr>
          <p:cNvPr id="1088" name="Google Shape;1088;p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WebSQL — </a:t>
            </a: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полноценная SQL база данных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которая позволяет персистентно </a:t>
            </a:r>
            <a:r>
              <a:rPr b="1"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хранить данные в браузере пользователя</a:t>
            </a:r>
            <a:r>
              <a:rPr lang="ru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и работать с ними посредством SQL-запросов. Максимальный размер сохраняемых данных — 5 MB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WebSQL</a:t>
            </a:r>
            <a:r>
              <a:rPr lang="ru"/>
              <a:t> (пример)</a:t>
            </a:r>
            <a:endParaRPr/>
          </a:p>
        </p:txBody>
      </p:sp>
      <p:pic>
        <p:nvPicPr>
          <p:cNvPr id="1094" name="Google Shape;109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75" y="1017725"/>
            <a:ext cx="74408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курсу</a:t>
            </a:r>
            <a:endParaRPr/>
          </a:p>
        </p:txBody>
      </p:sp>
      <p:sp>
        <p:nvSpPr>
          <p:cNvPr id="1100" name="Google Shape;1100;p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Issue на GitHub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https://github.com/iu5git/JavaScript/issues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1" name="Google Shape;1101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975" y="1795075"/>
            <a:ext cx="3122026" cy="31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лекции</a:t>
            </a:r>
            <a:endParaRPr/>
          </a:p>
        </p:txBody>
      </p:sp>
      <p:sp>
        <p:nvSpPr>
          <p:cNvPr id="1107" name="Google Shape;1107;p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Google формы</a:t>
            </a:r>
            <a:r>
              <a:rPr lang="ru">
                <a:solidFill>
                  <a:schemeClr val="dk1"/>
                </a:solidFill>
              </a:rPr>
              <a:t>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https://forms.gle/nQ1iqgiHAnXYkycS8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8" name="Google Shape;1108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713" y="1724725"/>
            <a:ext cx="3022575" cy="3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Promise?</a:t>
            </a:r>
            <a:endParaRPr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488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Promise (обещание)</a:t>
            </a:r>
            <a:r>
              <a:rPr lang="ru">
                <a:solidFill>
                  <a:schemeClr val="dk1"/>
                </a:solidFill>
              </a:rPr>
              <a:t>  - это обертка, которая позволяет нам использовать переменные, значения которых нам неизвестны на момент создания обещания.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По-сути Promise позволяет асинхронный код организовывать так, будто он синхронный.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подробнее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991350"/>
            <a:ext cx="8520600" cy="31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победит?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Презентация 173 слайда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Mono"/>
                <a:ea typeface="Roboto Mono"/>
                <a:cs typeface="Roboto Mono"/>
                <a:sym typeface="Roboto Mono"/>
              </a:rPr>
              <a:t>vs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9</a:t>
            </a:r>
            <a:r>
              <a:rPr b="1" lang="ru"/>
              <a:t>5 минут лекции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фундаментально</a:t>
            </a:r>
            <a:endParaRPr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 информатике конструкции future, promise и delay в некоторых языках программирования формируют стратегию вычисления, применяемую для параллельных вычислений. С их помощью описывается объект, к которому можно обратиться за результатом, вычисление которого может быть не завершено на данный момент.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используется?</a:t>
            </a:r>
            <a:endParaRPr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Java (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java.util.concurrent.Future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C++ (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std::future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C# (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System.Threading.Tasks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JavaScript (</a:t>
            </a:r>
            <a:r>
              <a:rPr b="1"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</a:t>
            </a:r>
            <a:r>
              <a:rPr b="1" lang="ru">
                <a:solidFill>
                  <a:schemeClr val="dk1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 в JavaScript</a:t>
            </a:r>
            <a:endParaRPr/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11700" y="1152475"/>
            <a:ext cx="534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Promises (промисы) — это специальные объекты, которые могут находиться в одном из трёх состояний: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вначале </a:t>
            </a:r>
            <a:r>
              <a:rPr b="1" lang="ru">
                <a:solidFill>
                  <a:schemeClr val="dk1"/>
                </a:solidFill>
              </a:rPr>
              <a:t>pending</a:t>
            </a:r>
            <a:r>
              <a:rPr lang="ru">
                <a:solidFill>
                  <a:schemeClr val="dk1"/>
                </a:solidFill>
              </a:rPr>
              <a:t> («ожидание»)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затем либо </a:t>
            </a:r>
            <a:r>
              <a:rPr b="1" lang="ru">
                <a:solidFill>
                  <a:schemeClr val="dk1"/>
                </a:solidFill>
              </a:rPr>
              <a:t>fulfilled</a:t>
            </a:r>
            <a:r>
              <a:rPr lang="ru">
                <a:solidFill>
                  <a:schemeClr val="dk1"/>
                </a:solidFill>
              </a:rPr>
              <a:t> («выполнено успешно»)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либо </a:t>
            </a:r>
            <a:r>
              <a:rPr b="1" lang="ru">
                <a:solidFill>
                  <a:schemeClr val="dk1"/>
                </a:solidFill>
              </a:rPr>
              <a:t>rejected</a:t>
            </a:r>
            <a:r>
              <a:rPr lang="ru">
                <a:solidFill>
                  <a:schemeClr val="dk1"/>
                </a:solidFill>
              </a:rPr>
              <a:t> («выполнено с ошибкой»)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525" y="1547800"/>
            <a:ext cx="34194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это выглядит в JavaScript?</a:t>
            </a:r>
            <a:endParaRPr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07" y="1152474"/>
            <a:ext cx="855039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это выглядит в JavaScript?</a:t>
            </a:r>
            <a:endParaRPr/>
          </a:p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Основной способ взаимодействия с промисом это регистрация коллбеков для получения конечного результата промиса или сообщения о причине, по которой он не был выполнен. По-простому, на промисы можно навесить два коллбека: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onFulfilled — срабатывают, когда promise находится в состоянии «выполнен успешно»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onRejected — срабатывают, когда promise находится в состоянии «выполнен с ошибкой»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71" y="0"/>
            <a:ext cx="73478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1928"/>
            <a:ext cx="9144000" cy="403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чем профит?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Можно навешивать несколько обработчиков-колбэков подряд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Можно навесить обработчик-колбэк потом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Можно передавать промисы в качестве аргументов в другие части системы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Можно строить цепочки асинхронных вызовов без callback hell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Несколько независимых обработчиков</a:t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6298"/>
            <a:ext cx="9144000" cy="270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Чейнинг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8"/>
            <a:ext cx="9143999" cy="3646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050" y="0"/>
            <a:ext cx="6915905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асинхронных ошибок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7"/>
            <a:ext cx="9144000" cy="34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 промиса можно возвращать промис!</a:t>
            </a:r>
            <a:endParaRPr/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1"/>
            <a:ext cx="9144001" cy="313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Промисификация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88" y="1097000"/>
            <a:ext cx="8281223" cy="40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Callback Hell?</a:t>
            </a:r>
            <a:endParaRPr/>
          </a:p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 rotWithShape="1">
          <a:blip r:embed="rId3">
            <a:alphaModFix/>
          </a:blip>
          <a:srcRect b="16960" l="0" r="0" t="-16960"/>
          <a:stretch/>
        </p:blipFill>
        <p:spPr>
          <a:xfrm>
            <a:off x="311712" y="489550"/>
            <a:ext cx="8073825" cy="38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Лепота!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422400"/>
            <a:ext cx="90487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еще приколы с Promise есть?</a:t>
            </a:r>
            <a:endParaRPr/>
          </a:p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Promise.all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Promise.race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Promise.any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Promise.allSettled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Promise.all</a:t>
            </a:r>
            <a:endParaRPr/>
          </a:p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044"/>
            <a:ext cx="9143999" cy="407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Promise.race</a:t>
            </a:r>
            <a:endParaRPr/>
          </a:p>
        </p:txBody>
      </p:sp>
      <p:sp>
        <p:nvSpPr>
          <p:cNvPr id="286" name="Google Shape;28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5924"/>
            <a:ext cx="9143999" cy="334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Promise.any</a:t>
            </a:r>
            <a:endParaRPr/>
          </a:p>
        </p:txBody>
      </p:sp>
      <p:sp>
        <p:nvSpPr>
          <p:cNvPr id="293" name="Google Shape;29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0562"/>
            <a:ext cx="9144000" cy="35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Promise.allSettled</a:t>
            </a:r>
            <a:endParaRPr/>
          </a:p>
        </p:txBody>
      </p:sp>
      <p:sp>
        <p:nvSpPr>
          <p:cNvPr id="300" name="Google Shape;30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7"/>
            <a:ext cx="9144001" cy="382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Асинхронность JS</a:t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https://learn.javascript.ru/callbacks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Добавим еще сахара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</a:t>
            </a:r>
            <a:endParaRPr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422400"/>
            <a:ext cx="88773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</a:t>
            </a:r>
            <a:endParaRPr/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676" y="1152475"/>
            <a:ext cx="602863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Async/Await</a:t>
            </a:r>
            <a:endParaRPr/>
          </a:p>
        </p:txBody>
      </p:sp>
      <p:sp>
        <p:nvSpPr>
          <p:cNvPr id="326" name="Google Shape;32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7191"/>
            <a:ext cx="9144000" cy="2406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Async/Await обработка ошибок</a:t>
            </a:r>
            <a:endParaRPr/>
          </a:p>
        </p:txBody>
      </p:sp>
      <p:sp>
        <p:nvSpPr>
          <p:cNvPr id="333" name="Google Shape;33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7"/>
            <a:ext cx="9144001" cy="382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Fetch API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Fetch API</a:t>
            </a:r>
            <a:endParaRPr/>
          </a:p>
        </p:txBody>
      </p:sp>
      <p:sp>
        <p:nvSpPr>
          <p:cNvPr id="345" name="Google Shape;34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Метод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fetch</a:t>
            </a:r>
            <a:r>
              <a:rPr lang="ru">
                <a:solidFill>
                  <a:schemeClr val="dk1"/>
                </a:solidFill>
              </a:rPr>
              <a:t> — это XMLHttpRequest нового поколения. Он предоставляет улучшенный интерфейс для осуществления запросов к серверу: как по части возможностей и контроля над происходящим, так и по синтаксису, так как построен на промисах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6" name="Google Shape;3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2712775"/>
            <a:ext cx="90487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Fetch API options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method</a:t>
            </a:r>
            <a:r>
              <a:rPr lang="ru">
                <a:solidFill>
                  <a:schemeClr val="dk1"/>
                </a:solidFill>
              </a:rPr>
              <a:t> — метод запроса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headers</a:t>
            </a:r>
            <a:r>
              <a:rPr lang="ru">
                <a:solidFill>
                  <a:schemeClr val="dk1"/>
                </a:solidFill>
              </a:rPr>
              <a:t> — заголовки запроса (объект)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ru">
                <a:solidFill>
                  <a:schemeClr val="dk1"/>
                </a:solidFill>
              </a:rPr>
              <a:t> — тело запроса: FormData, Blob, строка и т.п.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</a:t>
            </a:r>
            <a:r>
              <a:rPr lang="ru">
                <a:solidFill>
                  <a:schemeClr val="dk1"/>
                </a:solidFill>
              </a:rPr>
              <a:t> — одно из: «same-origin», «no-cors», «cors», указывает, в каком режиме кросс-доменности предполагается делать запрос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credentials</a:t>
            </a:r>
            <a:r>
              <a:rPr lang="ru">
                <a:solidFill>
                  <a:schemeClr val="dk1"/>
                </a:solidFill>
              </a:rPr>
              <a:t> — одно из: «omit», «same-origin», «include», указывает, пересылать ли куки и заголовки авторизации вместе с запросом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cache</a:t>
            </a:r>
            <a:r>
              <a:rPr lang="ru">
                <a:solidFill>
                  <a:schemeClr val="dk1"/>
                </a:solidFill>
              </a:rPr>
              <a:t> — одно из «default», «no-store», «reload», «no-cache», «force-cache», «only-if-cached», указывает, как кешировать запрос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Fetch API</a:t>
            </a:r>
            <a:endParaRPr/>
          </a:p>
        </p:txBody>
      </p:sp>
      <p:sp>
        <p:nvSpPr>
          <p:cNvPr id="358" name="Google Shape;35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00" y="1152475"/>
            <a:ext cx="8616601" cy="399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Тот самый дядя Event Loop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Однопоточный и асинхронный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437" y="1152475"/>
            <a:ext cx="5517126" cy="38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произойдет?</a:t>
            </a:r>
            <a:endParaRPr/>
          </a:p>
        </p:txBody>
      </p:sp>
      <p:sp>
        <p:nvSpPr>
          <p:cNvPr id="370" name="Google Shape;37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1152475"/>
            <a:ext cx="52768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произойдет?</a:t>
            </a:r>
            <a:endParaRPr/>
          </a:p>
        </p:txBody>
      </p:sp>
      <p:sp>
        <p:nvSpPr>
          <p:cNvPr id="377" name="Google Shape;37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212850"/>
            <a:ext cx="68199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97" y="0"/>
            <a:ext cx="70236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выполняются задачи?</a:t>
            </a:r>
            <a:endParaRPr/>
          </a:p>
        </p:txBody>
      </p:sp>
      <p:sp>
        <p:nvSpPr>
          <p:cNvPr id="391" name="Google Shape;39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видим, что единственное место, через которое задачи могут попасть в Call Stack и выполниться — это Event Loop. Т.е. Event Loop - это такой менеджер, который определяет какой задаче когда выполняться.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Какие виды задач есть?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задач</a:t>
            </a:r>
            <a:endParaRPr/>
          </a:p>
        </p:txBody>
      </p:sp>
      <p:sp>
        <p:nvSpPr>
          <p:cNvPr id="397" name="Google Shape;39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макротаски - любые функции отложенного вызова (callback);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микротаски - промисы и MutationObserver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рендеринг - Paint, Layout (из прошлой лекции), requestAnimationFrame, и тд.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" name="Google Shape;4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693" y="0"/>
            <a:ext cx="71906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"/>
            <a:ext cx="9143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Понятно? </a:t>
            </a:r>
            <a:br>
              <a:rPr lang="ru"/>
            </a:br>
            <a:r>
              <a:rPr lang="ru"/>
              <a:t>Тогда решаем тупую задачу с собесов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652" y="0"/>
            <a:ext cx="36986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314325"/>
            <a:ext cx="54483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Дядя Event Loop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88" y="1152472"/>
            <a:ext cx="6431825" cy="36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Возвращаемся к изначальным вопросам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произойдет?</a:t>
            </a:r>
            <a:endParaRPr/>
          </a:p>
        </p:txBody>
      </p:sp>
      <p:sp>
        <p:nvSpPr>
          <p:cNvPr id="441" name="Google Shape;441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1152475"/>
            <a:ext cx="52768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Макротаска в 4мс</a:t>
            </a:r>
            <a:endParaRPr/>
          </a:p>
        </p:txBody>
      </p:sp>
      <p:sp>
        <p:nvSpPr>
          <p:cNvPr id="448" name="Google Shape;448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365"/>
            <a:ext cx="9143999" cy="216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произойдет?</a:t>
            </a:r>
            <a:endParaRPr/>
          </a:p>
        </p:txBody>
      </p:sp>
      <p:sp>
        <p:nvSpPr>
          <p:cNvPr id="455" name="Google Shape;455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212850"/>
            <a:ext cx="68199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Микротаски друг за другом</a:t>
            </a:r>
            <a:endParaRPr/>
          </a:p>
        </p:txBody>
      </p:sp>
      <p:sp>
        <p:nvSpPr>
          <p:cNvPr id="462" name="Google Shape;46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827"/>
            <a:ext cx="9143999" cy="246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</a:t>
            </a:r>
            <a:endParaRPr/>
          </a:p>
        </p:txBody>
      </p:sp>
      <p:sp>
        <p:nvSpPr>
          <p:cNvPr id="469" name="Google Shape;469;p77"/>
          <p:cNvSpPr txBox="1"/>
          <p:nvPr/>
        </p:nvSpPr>
        <p:spPr>
          <a:xfrm>
            <a:off x="311700" y="28341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</a:t>
            </a:r>
            <a:r>
              <a:rPr lang="ru" sz="1800">
                <a:solidFill>
                  <a:srgbClr val="595959"/>
                </a:solidFill>
              </a:rPr>
              <a:t>https://frontend.tech-mail.ru/slides/s5/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</a:t>
            </a:r>
            <a:endParaRPr/>
          </a:p>
        </p:txBody>
      </p:sp>
      <p:sp>
        <p:nvSpPr>
          <p:cNvPr id="475" name="Google Shape;475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2"/>
                </a:solidFill>
              </a:rPr>
              <a:t>Если рассматривать приложение как </a:t>
            </a:r>
            <a:r>
              <a:rPr lang="ru" sz="1600">
                <a:solidFill>
                  <a:schemeClr val="dk1"/>
                </a:solidFill>
              </a:rPr>
              <a:t>систему</a:t>
            </a:r>
            <a:r>
              <a:rPr lang="ru" sz="1600">
                <a:solidFill>
                  <a:schemeClr val="accent2"/>
                </a:solidFill>
              </a:rPr>
              <a:t> — т.е. набор компонентов, объединенных для выполнения определенной функции:</a:t>
            </a:r>
            <a:endParaRPr sz="1600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i="1" lang="ru">
                <a:solidFill>
                  <a:schemeClr val="accent2"/>
                </a:solidFill>
              </a:rPr>
              <a:t>Архитектура</a:t>
            </a:r>
            <a:r>
              <a:rPr i="1" lang="ru">
                <a:solidFill>
                  <a:schemeClr val="accent2"/>
                </a:solidFill>
              </a:rPr>
              <a:t> идентифицирует главные компоненты системы и способы их взаимодействия. Также это выбор таких решений, которые интерпретируются как основополагающие и не подлежащие изменению в будущем</a:t>
            </a:r>
            <a:endParaRPr i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"/>
              <a:buChar char="●"/>
            </a:pPr>
            <a:r>
              <a:rPr b="1" i="1" lang="ru">
                <a:solidFill>
                  <a:schemeClr val="accent2"/>
                </a:solidFill>
              </a:rPr>
              <a:t>Архитектура</a:t>
            </a:r>
            <a:r>
              <a:rPr i="1" lang="ru">
                <a:solidFill>
                  <a:schemeClr val="accent2"/>
                </a:solidFill>
              </a:rPr>
              <a:t> — это </a:t>
            </a:r>
            <a:r>
              <a:rPr i="1" lang="ru">
                <a:solidFill>
                  <a:schemeClr val="dk1"/>
                </a:solidFill>
              </a:rPr>
              <a:t>организация системы</a:t>
            </a:r>
            <a:r>
              <a:rPr i="1" lang="ru">
                <a:solidFill>
                  <a:schemeClr val="accent2"/>
                </a:solidFill>
              </a:rPr>
              <a:t>, воплощенная в её компонентах,</a:t>
            </a:r>
            <a:r>
              <a:rPr i="1" lang="ru">
                <a:solidFill>
                  <a:schemeClr val="accent2"/>
                </a:solidFill>
              </a:rPr>
              <a:t> </a:t>
            </a:r>
            <a:r>
              <a:rPr i="1" lang="ru">
                <a:solidFill>
                  <a:schemeClr val="accent2"/>
                </a:solidFill>
              </a:rPr>
              <a:t>их отношениях между собой и с окружением.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ru" sz="3150">
                <a:solidFill>
                  <a:schemeClr val="accent2"/>
                </a:solidFill>
              </a:rPr>
              <a:t>Архитектурные решения</a:t>
            </a:r>
            <a:endParaRPr sz="315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</a:rPr>
              <a:t>Как определить, является ли какое-то решение архитектурным. Как определить </a:t>
            </a:r>
            <a:r>
              <a:rPr b="1" lang="ru">
                <a:solidFill>
                  <a:schemeClr val="dk1"/>
                </a:solidFill>
              </a:rPr>
              <a:t>качество архитектурного решения</a:t>
            </a:r>
            <a:r>
              <a:rPr b="1" lang="ru">
                <a:solidFill>
                  <a:schemeClr val="accent2"/>
                </a:solidFill>
              </a:rPr>
              <a:t>?</a:t>
            </a:r>
            <a:br>
              <a:rPr b="1" lang="ru">
                <a:solidFill>
                  <a:schemeClr val="accent2"/>
                </a:solidFill>
              </a:rPr>
            </a:br>
            <a:r>
              <a:rPr lang="ru">
                <a:solidFill>
                  <a:schemeClr val="accent2"/>
                </a:solidFill>
              </a:rPr>
              <a:t>Задайте себе вопрос: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accent2"/>
                </a:solidFill>
              </a:rPr>
              <a:t>А что если я ошибся и мне придется изменить это решение в будущем? Какие будут последствия?</a:t>
            </a:r>
            <a:endParaRPr i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ru"/>
              <a:t>Если некоторое решение размазано ровным слоем по всему приложению, то стоимость его изменения будет огромной, а значит это решение является архитектурным</a:t>
            </a:r>
            <a:endParaRPr sz="1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Проектирование системы</a:t>
            </a:r>
            <a:endParaRPr/>
          </a:p>
        </p:txBody>
      </p:sp>
      <p:sp>
        <p:nvSpPr>
          <p:cNvPr id="487" name="Google Shape;48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2"/>
                </a:solidFill>
              </a:rPr>
              <a:t>Критерии </a:t>
            </a:r>
            <a:r>
              <a:rPr b="1" i="1" lang="ru">
                <a:solidFill>
                  <a:schemeClr val="accent2"/>
                </a:solidFill>
              </a:rPr>
              <a:t>хорошего</a:t>
            </a:r>
            <a:r>
              <a:rPr b="1" lang="ru">
                <a:solidFill>
                  <a:schemeClr val="accent2"/>
                </a:solidFill>
              </a:rPr>
              <a:t> дизайна системы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Эффективность системы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Гибкость и расширяемость системы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Масштабируемость процесса разработки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Тестируемость и сопровождаемость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Возможность повторного использования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Проектирование системы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accent2"/>
                </a:solidFill>
              </a:rPr>
              <a:t>Критерии </a:t>
            </a:r>
            <a:r>
              <a:rPr b="1" i="1" lang="ru">
                <a:solidFill>
                  <a:schemeClr val="accent2"/>
                </a:solidFill>
              </a:rPr>
              <a:t>плохого</a:t>
            </a:r>
            <a:r>
              <a:rPr b="1" lang="ru">
                <a:solidFill>
                  <a:schemeClr val="accent2"/>
                </a:solidFill>
              </a:rPr>
              <a:t> дизайна системы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Его тяжело изменить, поскольку любое изменение влияет на слишком большое количество других частей системы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При внесении изменений неожиданно ломаются другие части системы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Код тяжело использовать повторно в другом приложении, поскольку его слишком тяжело «выпутать» из текущего приложения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в чем же заключается асинхронность?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8986"/>
            <a:ext cx="9144000" cy="270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Методологии и принципы</a:t>
            </a:r>
            <a:endParaRPr/>
          </a:p>
        </p:txBody>
      </p:sp>
      <p:sp>
        <p:nvSpPr>
          <p:cNvPr id="499" name="Google Shape;49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</a:rPr>
              <a:t>DRY</a:t>
            </a:r>
            <a:r>
              <a:rPr lang="ru">
                <a:solidFill>
                  <a:schemeClr val="accent2"/>
                </a:solidFill>
              </a:rPr>
              <a:t> — don’t repeat yourself (не повторяйте себя)</a:t>
            </a:r>
            <a:endParaRPr i="1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</a:rPr>
              <a:t>KISS</a:t>
            </a:r>
            <a:r>
              <a:rPr lang="ru">
                <a:solidFill>
                  <a:schemeClr val="accent2"/>
                </a:solidFill>
              </a:rPr>
              <a:t> — keep it simple stupid (делайте вещи проще)</a:t>
            </a:r>
            <a:endParaRPr i="1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</a:rPr>
              <a:t>YAGNI</a:t>
            </a:r>
            <a:r>
              <a:rPr lang="ru">
                <a:solidFill>
                  <a:schemeClr val="accent2"/>
                </a:solidFill>
              </a:rPr>
              <a:t> — you ain’t gonna need it (вам это не понадобится)</a:t>
            </a:r>
            <a:endParaRPr i="1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</a:rPr>
              <a:t>GRASP</a:t>
            </a:r>
            <a:r>
              <a:rPr lang="ru">
                <a:solidFill>
                  <a:schemeClr val="accent2"/>
                </a:solidFill>
              </a:rPr>
              <a:t> — документированные и стандартизированные принципы объектно-ориентированного анализа </a:t>
            </a:r>
            <a:endParaRPr i="1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</a:rPr>
              <a:t>S.O.L.I.D.</a:t>
            </a:r>
            <a:r>
              <a:rPr lang="ru">
                <a:solidFill>
                  <a:schemeClr val="accent2"/>
                </a:solidFill>
              </a:rPr>
              <a:t> — пять основных принципов объектно-ориентированного программирования и проектирования</a:t>
            </a:r>
            <a:endParaRPr i="1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</a:rPr>
              <a:t>PACKAGE PRINCIPLES</a:t>
            </a:r>
            <a:r>
              <a:rPr lang="ru">
                <a:solidFill>
                  <a:schemeClr val="accent2"/>
                </a:solidFill>
              </a:rPr>
              <a:t> — package cohesion (REP, CRP и CCP) и package coupling (ADP, SDP и SAP)</a:t>
            </a:r>
            <a:endParaRPr i="1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Методологии и принципы</a:t>
            </a:r>
            <a:endParaRPr/>
          </a:p>
        </p:txBody>
      </p:sp>
      <p:pic>
        <p:nvPicPr>
          <p:cNvPr id="505" name="Google Shape;50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1084400"/>
            <a:ext cx="52006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4"/>
          <p:cNvSpPr txBox="1"/>
          <p:nvPr>
            <p:ph type="title"/>
          </p:nvPr>
        </p:nvSpPr>
        <p:spPr>
          <a:xfrm>
            <a:off x="1342350" y="1587600"/>
            <a:ext cx="6459300" cy="19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Для создания хорошей архитектуры используем проверенные подходы</a:t>
            </a:r>
            <a:endParaRPr sz="4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</a:t>
            </a:r>
            <a:endParaRPr/>
          </a:p>
        </p:txBody>
      </p:sp>
      <p:pic>
        <p:nvPicPr>
          <p:cNvPr id="516" name="Google Shape;5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204913"/>
            <a:ext cx="82105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6"/>
          <p:cNvSpPr txBox="1"/>
          <p:nvPr>
            <p:ph type="title"/>
          </p:nvPr>
        </p:nvSpPr>
        <p:spPr>
          <a:xfrm>
            <a:off x="1323975" y="1848750"/>
            <a:ext cx="64104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Хорошая декомпозиция - иерархическая</a:t>
            </a:r>
            <a:endParaRPr sz="4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(иерархическая)</a:t>
            </a:r>
            <a:endParaRPr/>
          </a:p>
        </p:txBody>
      </p:sp>
      <p:pic>
        <p:nvPicPr>
          <p:cNvPr id="527" name="Google Shape;52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25" y="1103450"/>
            <a:ext cx="58657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8"/>
          <p:cNvSpPr txBox="1"/>
          <p:nvPr>
            <p:ph type="title"/>
          </p:nvPr>
        </p:nvSpPr>
        <p:spPr>
          <a:xfrm>
            <a:off x="1433400" y="1829700"/>
            <a:ext cx="6277200" cy="1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Хорошая декомпозиция - функциональная</a:t>
            </a:r>
            <a:endParaRPr sz="4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(функциональная)</a:t>
            </a:r>
            <a:endParaRPr/>
          </a:p>
        </p:txBody>
      </p:sp>
      <p:sp>
        <p:nvSpPr>
          <p:cNvPr id="538" name="Google Shape;538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Во главе функциональной декомпозиции лежит паттерн Модуль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ru">
                <a:solidFill>
                  <a:schemeClr val="dk1"/>
                </a:solidFill>
              </a:rPr>
              <a:t>Модуль</a:t>
            </a:r>
            <a:r>
              <a:rPr i="1" lang="ru">
                <a:solidFill>
                  <a:schemeClr val="dk1"/>
                </a:solidFill>
              </a:rPr>
              <a:t> — это Функция + Данные, необходимые для её выполнения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Инкапсуляция данных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Явное управление зависимостями (создание чёткой структуры подключаемых модулей)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Уход от засорения глобального контекста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(функциональная)</a:t>
            </a:r>
            <a:endParaRPr/>
          </a:p>
        </p:txBody>
      </p:sp>
      <p:pic>
        <p:nvPicPr>
          <p:cNvPr id="544" name="Google Shape;54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263" y="1179650"/>
            <a:ext cx="54994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(функциональная)</a:t>
            </a:r>
            <a:endParaRPr/>
          </a:p>
        </p:txBody>
      </p:sp>
      <p:pic>
        <p:nvPicPr>
          <p:cNvPr id="550" name="Google Shape;55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274900"/>
            <a:ext cx="76771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в чем же заключается асинхронность?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1595"/>
            <a:ext cx="9144000" cy="305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(советы)</a:t>
            </a:r>
            <a:endParaRPr/>
          </a:p>
        </p:txBody>
      </p:sp>
      <p:sp>
        <p:nvSpPr>
          <p:cNvPr id="556" name="Google Shape;556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ОДИН файл — ОДИН модуль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— самое главное правило, если появляется необходимость определить в одном файле несколько модулей, значит вы что-то делаете не так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допускать </a:t>
            </a:r>
            <a:r>
              <a:rPr i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циклические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зависимости — есть специальные алгоритмы избавления от них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 создавайте </a:t>
            </a:r>
            <a:r>
              <a:rPr i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утилитарные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мега-модули с множеством экспортируемых функций — создавайте просто набор маленьких функций-модулей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3"/>
          <p:cNvSpPr txBox="1"/>
          <p:nvPr>
            <p:ph type="title"/>
          </p:nvPr>
        </p:nvSpPr>
        <p:spPr>
          <a:xfrm>
            <a:off x="1501350" y="1553400"/>
            <a:ext cx="6141300" cy="20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Хорошая декомпозиция</a:t>
            </a:r>
            <a:endParaRPr sz="4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создает слабосвязанную систему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(связанность)</a:t>
            </a:r>
            <a:endParaRPr/>
          </a:p>
        </p:txBody>
      </p:sp>
      <p:sp>
        <p:nvSpPr>
          <p:cNvPr id="567" name="Google Shape;567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</a:rPr>
              <a:t>Internal Cohesion</a:t>
            </a:r>
            <a:r>
              <a:rPr lang="ru">
                <a:solidFill>
                  <a:schemeClr val="dk1"/>
                </a:solidFill>
              </a:rPr>
              <a:t> — сопряженность или «сплоченность» </a:t>
            </a:r>
            <a:r>
              <a:rPr b="1" lang="ru">
                <a:solidFill>
                  <a:schemeClr val="dk1"/>
                </a:solidFill>
              </a:rPr>
              <a:t>внутри модуля</a:t>
            </a:r>
            <a:r>
              <a:rPr lang="ru">
                <a:solidFill>
                  <a:schemeClr val="dk1"/>
                </a:solidFill>
              </a:rPr>
              <a:t> (составных частей модуля друг с другом)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ru">
                <a:solidFill>
                  <a:schemeClr val="dk1"/>
                </a:solidFill>
              </a:rPr>
              <a:t>External Coupling</a:t>
            </a:r>
            <a:r>
              <a:rPr lang="ru">
                <a:solidFill>
                  <a:schemeClr val="dk1"/>
                </a:solidFill>
              </a:rPr>
              <a:t> — связанность </a:t>
            </a:r>
            <a:r>
              <a:rPr b="1" lang="ru">
                <a:solidFill>
                  <a:schemeClr val="dk1"/>
                </a:solidFill>
              </a:rPr>
              <a:t>взаимодействующих друг с другом модулей</a:t>
            </a:r>
            <a:r>
              <a:rPr lang="ru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(связанность)</a:t>
            </a:r>
            <a:endParaRPr/>
          </a:p>
        </p:txBody>
      </p:sp>
      <p:sp>
        <p:nvSpPr>
          <p:cNvPr id="573" name="Google Shape;573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4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Модули, полученные в результате декомпозиции, должны быть максимально сопряженны внутри (</a:t>
            </a:r>
            <a:r>
              <a:rPr b="1" lang="ru">
                <a:solidFill>
                  <a:schemeClr val="dk1"/>
                </a:solidFill>
              </a:rPr>
              <a:t>high internal cohesion</a:t>
            </a:r>
            <a:r>
              <a:rPr lang="ru">
                <a:solidFill>
                  <a:schemeClr val="dk1"/>
                </a:solidFill>
              </a:rPr>
              <a:t>) и минимально связанны друг с другом (</a:t>
            </a:r>
            <a:r>
              <a:rPr b="1" lang="ru">
                <a:solidFill>
                  <a:schemeClr val="dk1"/>
                </a:solidFill>
              </a:rPr>
              <a:t>low external coupling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Модули, на которые разбивается система, должны быть, по возможности, независимы или слабо связанны друг с другом. Они должны иметь возможность взаимодействовать, но при этом как можно меньше знать друг о друге</a:t>
            </a:r>
            <a:endParaRPr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(ослабляем связанность)</a:t>
            </a:r>
            <a:endParaRPr/>
          </a:p>
        </p:txBody>
      </p:sp>
      <p:sp>
        <p:nvSpPr>
          <p:cNvPr id="579" name="Google Shape;579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Какую функцию выполняет каждый модуль?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Насколько модули легко тестировать?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Возможно ли использовать модули самостоятельно или в другом окружении?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Как сильно изменения в одном модуле отразятся на остальных</a:t>
            </a:r>
            <a:r>
              <a:rPr lang="ru">
                <a:solidFill>
                  <a:schemeClr val="accent2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(способы снижения связанности)</a:t>
            </a:r>
            <a:endParaRPr/>
          </a:p>
        </p:txBody>
      </p:sp>
      <p:sp>
        <p:nvSpPr>
          <p:cNvPr id="585" name="Google Shape;585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Использование паттернов ООП, интерфейсы, фасад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Использование Dependency Inversion — корректное создание и получение зависимостей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Замена прямых зависимостей на обмен сообщениями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Замена прямых зависимостей на синхронизацию через общее ядро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Следование Закону Деметры (law of Demeter), запрет неявных и транзитивных зависимостей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ru">
                <a:solidFill>
                  <a:schemeClr val="accent2"/>
                </a:solidFill>
              </a:rPr>
              <a:t>Композиция вместо наследования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Observable</a:t>
            </a:r>
            <a:endParaRPr/>
          </a:p>
        </p:txBody>
      </p:sp>
      <p:pic>
        <p:nvPicPr>
          <p:cNvPr id="591" name="Google Shape;59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13" y="1112975"/>
            <a:ext cx="693257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Observable</a:t>
            </a:r>
            <a:endParaRPr/>
          </a:p>
        </p:txBody>
      </p:sp>
      <p:pic>
        <p:nvPicPr>
          <p:cNvPr id="597" name="Google Shape;59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50" y="1122500"/>
            <a:ext cx="83824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Observable</a:t>
            </a:r>
            <a:r>
              <a:rPr lang="ru" sz="3150">
                <a:solidFill>
                  <a:schemeClr val="accent2"/>
                </a:solidFill>
              </a:rPr>
              <a:t> (в чем преимущество)</a:t>
            </a:r>
            <a:endParaRPr/>
          </a:p>
        </p:txBody>
      </p:sp>
      <p:sp>
        <p:nvSpPr>
          <p:cNvPr id="603" name="Google Shape;603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Все Observable-модули реализуют один и тот же интерфейс методов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Модули, на которые мы подписываемся, сами знают, когда и какие события эмитить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Модули, которые подписываются, сами знают, как обрабатывать эти события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 те, и другие, ничего друг о друге не знают, модулям известны только названия и формат сообщений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>
                <a:solidFill>
                  <a:schemeClr val="dk1"/>
                </a:solidFill>
              </a:rPr>
              <a:t>Все необходимые подписки происходят в одном месте (main.js)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Удобно оповещать систему о новых событиях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Composition (создаем МФУ)</a:t>
            </a:r>
            <a:endParaRPr/>
          </a:p>
        </p:txBody>
      </p:sp>
      <p:pic>
        <p:nvPicPr>
          <p:cNvPr id="609" name="Google Shape;60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1112975"/>
            <a:ext cx="40256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есть маленькая проблема…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Composition (создаем МФУ)</a:t>
            </a:r>
            <a:endParaRPr/>
          </a:p>
        </p:txBody>
      </p:sp>
      <p:pic>
        <p:nvPicPr>
          <p:cNvPr id="615" name="Google Shape;6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75" y="1112975"/>
            <a:ext cx="69564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Mediator</a:t>
            </a:r>
            <a:endParaRPr/>
          </a:p>
        </p:txBody>
      </p:sp>
      <p:sp>
        <p:nvSpPr>
          <p:cNvPr id="621" name="Google Shape;621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accent2"/>
                </a:solidFill>
              </a:rPr>
              <a:t>Когда в системе присутствует большое количество модулей, их прямое взаимодействие друг с другом </a:t>
            </a:r>
            <a:r>
              <a:rPr lang="ru">
                <a:solidFill>
                  <a:schemeClr val="dk1"/>
                </a:solidFill>
              </a:rPr>
              <a:t>(даже с учётом применения publish-subscriber подхода)</a:t>
            </a:r>
            <a:r>
              <a:rPr lang="ru">
                <a:solidFill>
                  <a:schemeClr val="accent2"/>
                </a:solidFill>
              </a:rPr>
              <a:t> становится слишком сложным. Поэтому имеет смысл взаимодействие «все со всеми» заменить на взаимодействие </a:t>
            </a:r>
            <a:r>
              <a:rPr b="1" lang="ru">
                <a:solidFill>
                  <a:schemeClr val="accent2"/>
                </a:solidFill>
              </a:rPr>
              <a:t>«один со всеми»</a:t>
            </a:r>
            <a:r>
              <a:rPr lang="ru">
                <a:solidFill>
                  <a:schemeClr val="accent2"/>
                </a:solidFill>
              </a:rPr>
              <a:t>. Для этого вводится некий обобщенный посредник — </a:t>
            </a:r>
            <a:r>
              <a:rPr b="1" lang="ru">
                <a:solidFill>
                  <a:schemeClr val="accent2"/>
                </a:solidFill>
              </a:rPr>
              <a:t>медиатор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2" name="Google Shape;62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3016288"/>
            <a:ext cx="696277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Mediator</a:t>
            </a:r>
            <a:endParaRPr/>
          </a:p>
        </p:txBody>
      </p:sp>
      <p:pic>
        <p:nvPicPr>
          <p:cNvPr id="628" name="Google Shape;62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017725"/>
            <a:ext cx="76065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Mediator</a:t>
            </a:r>
            <a:endParaRPr/>
          </a:p>
        </p:txBody>
      </p:sp>
      <p:pic>
        <p:nvPicPr>
          <p:cNvPr id="634" name="Google Shape;6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00" y="1103450"/>
            <a:ext cx="68422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(советы)</a:t>
            </a:r>
            <a:endParaRPr/>
          </a:p>
        </p:txBody>
      </p:sp>
      <p:sp>
        <p:nvSpPr>
          <p:cNvPr id="640" name="Google Shape;640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Минимизировать использование глобальных зависимостей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Не использовать неявные зависимости</a:t>
            </a:r>
            <a:r>
              <a:rPr lang="ru">
                <a:solidFill>
                  <a:schemeClr val="accent2"/>
                </a:solidFill>
              </a:rPr>
              <a:t> — все зависимости модуля должны быть обозначены явно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Минимизировать связи между модулями</a:t>
            </a:r>
            <a:r>
              <a:rPr lang="ru">
                <a:solidFill>
                  <a:schemeClr val="accent2"/>
                </a:solidFill>
              </a:rPr>
              <a:t> — например, с помощью паттернов Observable и Mediator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7"/>
          <p:cNvSpPr txBox="1"/>
          <p:nvPr>
            <p:ph type="title"/>
          </p:nvPr>
        </p:nvSpPr>
        <p:spPr>
          <a:xfrm>
            <a:off x="1323975" y="1848750"/>
            <a:ext cx="64104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accent2"/>
                </a:solidFill>
              </a:rPr>
              <a:t>Хорошая декомпозиция - компонентная</a:t>
            </a:r>
            <a:endParaRPr sz="4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(компоненты)</a:t>
            </a:r>
            <a:endParaRPr/>
          </a:p>
        </p:txBody>
      </p:sp>
      <p:sp>
        <p:nvSpPr>
          <p:cNvPr id="651" name="Google Shape;651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Компонентный подход</a:t>
            </a:r>
            <a:r>
              <a:rPr lang="ru">
                <a:solidFill>
                  <a:schemeClr val="dk1"/>
                </a:solidFill>
              </a:rPr>
              <a:t> - разделение кода приложения на независимые, слабосвязанные и переиспользуемые компоненты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Обычный подход</a:t>
            </a:r>
            <a:endParaRPr/>
          </a:p>
        </p:txBody>
      </p:sp>
      <p:pic>
        <p:nvPicPr>
          <p:cNvPr id="657" name="Google Shape;657;p109"/>
          <p:cNvPicPr preferRelativeResize="0"/>
          <p:nvPr/>
        </p:nvPicPr>
        <p:blipFill rotWithShape="1">
          <a:blip r:embed="rId3">
            <a:alphaModFix/>
          </a:blip>
          <a:srcRect b="8228" l="24540" r="26816" t="27783"/>
          <a:stretch/>
        </p:blipFill>
        <p:spPr>
          <a:xfrm>
            <a:off x="2809875" y="1123950"/>
            <a:ext cx="3781425" cy="37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Компонентный</a:t>
            </a:r>
            <a:r>
              <a:rPr lang="ru" sz="3150">
                <a:solidFill>
                  <a:schemeClr val="accent2"/>
                </a:solidFill>
              </a:rPr>
              <a:t> подход</a:t>
            </a:r>
            <a:endParaRPr/>
          </a:p>
        </p:txBody>
      </p:sp>
      <p:pic>
        <p:nvPicPr>
          <p:cNvPr id="663" name="Google Shape;663;p110"/>
          <p:cNvPicPr preferRelativeResize="0"/>
          <p:nvPr/>
        </p:nvPicPr>
        <p:blipFill rotWithShape="1">
          <a:blip r:embed="rId3">
            <a:alphaModFix/>
          </a:blip>
          <a:srcRect b="6481" l="2989" r="5022" t="26209"/>
          <a:stretch/>
        </p:blipFill>
        <p:spPr>
          <a:xfrm>
            <a:off x="1630050" y="1276350"/>
            <a:ext cx="5883899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50">
                <a:solidFill>
                  <a:schemeClr val="accent2"/>
                </a:solidFill>
              </a:rPr>
              <a:t>Декомпозиция (советы)</a:t>
            </a:r>
            <a:endParaRPr/>
          </a:p>
        </p:txBody>
      </p:sp>
      <p:sp>
        <p:nvSpPr>
          <p:cNvPr id="669" name="Google Shape;669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Компоненты могут быть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достаточно сложны внутри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но они должны быть просты для использования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снаружи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Компонентом может быть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</a:rPr>
              <a:t>вообще всё что угодно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что выполняет какую-то функцию в вашем приложении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